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3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8" r:id="rId30"/>
    <p:sldId id="356" r:id="rId31"/>
    <p:sldId id="357" r:id="rId32"/>
    <p:sldId id="359" r:id="rId33"/>
    <p:sldId id="36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29C01E-5E8D-0740-BF98-0D930064C36E}" v="71" dt="2020-11-15T17:55:27.3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9"/>
    <p:restoredTop sz="96327"/>
  </p:normalViewPr>
  <p:slideViewPr>
    <p:cSldViewPr snapToGrid="0" snapToObjects="1" showGuides="1">
      <p:cViewPr varScale="1">
        <p:scale>
          <a:sx n="99" d="100"/>
          <a:sy n="99" d="100"/>
        </p:scale>
        <p:origin x="176" y="79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3FF15-59C9-0143-8D2F-5920F451D88A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44CA5-311B-2840-A1E4-7D8215EFC8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7" indent="0" algn="ctr">
              <a:buNone/>
              <a:defRPr sz="1500"/>
            </a:lvl2pPr>
            <a:lvl3pPr marL="685813" indent="0" algn="ctr">
              <a:buNone/>
              <a:defRPr sz="1350"/>
            </a:lvl3pPr>
            <a:lvl4pPr marL="1028720" indent="0" algn="ctr">
              <a:buNone/>
              <a:defRPr sz="1200"/>
            </a:lvl4pPr>
            <a:lvl5pPr marL="1371627" indent="0" algn="ctr">
              <a:buNone/>
              <a:defRPr sz="1200"/>
            </a:lvl5pPr>
            <a:lvl6pPr marL="1714534" indent="0" algn="ctr">
              <a:buNone/>
              <a:defRPr sz="1200"/>
            </a:lvl6pPr>
            <a:lvl7pPr marL="2057440" indent="0" algn="ctr">
              <a:buNone/>
              <a:defRPr sz="1200"/>
            </a:lvl7pPr>
            <a:lvl8pPr marL="2400347" indent="0" algn="ctr">
              <a:buNone/>
              <a:defRPr sz="1200"/>
            </a:lvl8pPr>
            <a:lvl9pPr marL="2743254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160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3723" cy="685914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44481" y="2187733"/>
            <a:ext cx="10704765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59676" y="3648333"/>
            <a:ext cx="7274373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3" indent="0" algn="ctr">
              <a:buNone/>
              <a:defRPr sz="1500"/>
            </a:lvl2pPr>
            <a:lvl3pPr marL="685804" indent="0" algn="ctr">
              <a:buNone/>
              <a:defRPr sz="1350"/>
            </a:lvl3pPr>
            <a:lvl4pPr marL="1028707" indent="0" algn="ctr">
              <a:buNone/>
              <a:defRPr sz="1200"/>
            </a:lvl4pPr>
            <a:lvl5pPr marL="1371609" indent="0" algn="ctr">
              <a:buNone/>
              <a:defRPr sz="1200"/>
            </a:lvl5pPr>
            <a:lvl6pPr marL="1714511" indent="0" algn="ctr">
              <a:buNone/>
              <a:defRPr sz="1200"/>
            </a:lvl6pPr>
            <a:lvl7pPr marL="2057413" indent="0" algn="ctr">
              <a:buNone/>
              <a:defRPr sz="1200"/>
            </a:lvl7pPr>
            <a:lvl8pPr marL="2400316" indent="0" algn="ctr">
              <a:buNone/>
              <a:defRPr sz="1200"/>
            </a:lvl8pPr>
            <a:lvl9pPr marL="2743218" indent="0" algn="ctr">
              <a:buNone/>
              <a:defRPr sz="1200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84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No Br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AB07FA-96AD-2713-E14A-84E2FCB1F8F2}"/>
              </a:ext>
            </a:extLst>
          </p:cNvPr>
          <p:cNvCxnSpPr/>
          <p:nvPr userDrawn="1"/>
        </p:nvCxnSpPr>
        <p:spPr>
          <a:xfrm>
            <a:off x="0" y="6181273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B744B5-8E14-5F38-42F6-E28892FF860D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r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Southampton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353197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39288" y="4702106"/>
            <a:ext cx="9144000" cy="1345391"/>
          </a:xfrm>
        </p:spPr>
        <p:txBody>
          <a:bodyPr anchor="b">
            <a:normAutofit/>
          </a:bodyPr>
          <a:lstStyle>
            <a:lvl1pPr algn="r">
              <a:defRPr sz="2723" spc="45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62709"/>
            <a:ext cx="9144000" cy="691273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2" indent="0" algn="ctr">
              <a:buNone/>
              <a:defRPr sz="1351"/>
            </a:lvl3pPr>
            <a:lvl4pPr marL="1028689" indent="0" algn="ctr">
              <a:buNone/>
              <a:defRPr sz="1200"/>
            </a:lvl4pPr>
            <a:lvl5pPr marL="1371584" indent="0" algn="ctr">
              <a:buNone/>
              <a:defRPr sz="1200"/>
            </a:lvl5pPr>
            <a:lvl6pPr marL="1714480" indent="0" algn="ctr">
              <a:buNone/>
              <a:defRPr sz="1200"/>
            </a:lvl6pPr>
            <a:lvl7pPr marL="2057375" indent="0" algn="ctr">
              <a:buNone/>
              <a:defRPr sz="1200"/>
            </a:lvl7pPr>
            <a:lvl8pPr marL="2400271" indent="0" algn="ctr">
              <a:buNone/>
              <a:defRPr sz="1200"/>
            </a:lvl8pPr>
            <a:lvl9pPr marL="2743167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339288" y="4702106"/>
            <a:ext cx="9144000" cy="1345391"/>
          </a:xfrm>
        </p:spPr>
        <p:txBody>
          <a:bodyPr anchor="b">
            <a:normAutofit/>
          </a:bodyPr>
          <a:lstStyle>
            <a:lvl1pPr algn="r">
              <a:defRPr sz="2723" spc="45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62709"/>
            <a:ext cx="9144000" cy="691273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2" indent="0" algn="ctr">
              <a:buNone/>
              <a:defRPr sz="1351"/>
            </a:lvl3pPr>
            <a:lvl4pPr marL="1028689" indent="0" algn="ctr">
              <a:buNone/>
              <a:defRPr sz="1200"/>
            </a:lvl4pPr>
            <a:lvl5pPr marL="1371584" indent="0" algn="ctr">
              <a:buNone/>
              <a:defRPr sz="1200"/>
            </a:lvl5pPr>
            <a:lvl6pPr marL="1714480" indent="0" algn="ctr">
              <a:buNone/>
              <a:defRPr sz="1200"/>
            </a:lvl6pPr>
            <a:lvl7pPr marL="2057375" indent="0" algn="ctr">
              <a:buNone/>
              <a:defRPr sz="1200"/>
            </a:lvl7pPr>
            <a:lvl8pPr marL="2400271" indent="0" algn="ctr">
              <a:buNone/>
              <a:defRPr sz="1200"/>
            </a:lvl8pPr>
            <a:lvl9pPr marL="2743167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7F123-F7F6-8E4E-B5F7-41A360CBF899}" type="datetimeFigureOut">
              <a:rPr lang="en-GB" smtClean="0"/>
              <a:t>14/11/2025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6" r:id="rId2"/>
    <p:sldLayoutId id="2147483665" r:id="rId3"/>
    <p:sldLayoutId id="2147483661" r:id="rId4"/>
    <p:sldLayoutId id="2147483662" r:id="rId5"/>
    <p:sldLayoutId id="2147483663" r:id="rId6"/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material.io/components/text-field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material.io/components/text-field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material.io/components/text-field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suko.ca/blog/stop-using-material-design-text-fields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matsuko.ca/blog/stop-using-material-design-text-fields/" TargetMode="Externa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suko.ca/blog/stop-using-material-design-text-fields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material.angular.io/components/form-field/examples" TargetMode="Externa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mdbootstrap.com/snippets/jquery/mdbootstrap/944378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text-field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material.io/components/text-fields" TargetMode="Externa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ctrTitle" idx="4294967295"/>
          </p:nvPr>
        </p:nvSpPr>
        <p:spPr>
          <a:xfrm>
            <a:off x="0" y="2084387"/>
            <a:ext cx="12192000" cy="1344613"/>
          </a:xfrm>
        </p:spPr>
        <p:txBody>
          <a:bodyPr>
            <a:noAutofit/>
          </a:bodyPr>
          <a:lstStyle/>
          <a:p>
            <a:pPr algn="ctr"/>
            <a:r>
              <a:rPr lang="en-GB" sz="8000" b="1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  <a:sym typeface="Lucida Grande" charset="0"/>
              </a:rPr>
              <a:t>FORMS &amp; TEXT FIELDS</a:t>
            </a:r>
            <a:endParaRPr lang="en-GB" sz="80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39895-420B-A842-874F-F7B8A5E0C892}"/>
              </a:ext>
            </a:extLst>
          </p:cNvPr>
          <p:cNvSpPr/>
          <p:nvPr/>
        </p:nvSpPr>
        <p:spPr>
          <a:xfrm>
            <a:off x="183775" y="6330091"/>
            <a:ext cx="19335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>
                <a:solidFill>
                  <a:srgbClr val="FFFFFF"/>
                </a:solidFill>
                <a:latin typeface="Trebuchet MS" panose="020B0703020202090204" pitchFamily="34" charset="0"/>
              </a:rPr>
              <a:t>martin.reid@solent.ac.uk</a:t>
            </a:r>
            <a:endParaRPr lang="en-GB" sz="1200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9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52D274-01B7-D24A-A597-322A0422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351" y="71919"/>
            <a:ext cx="9428323" cy="604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58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4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4AE8BFA-5F50-504C-B8A9-D69D660333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068" y="0"/>
            <a:ext cx="7756889" cy="6509082"/>
          </a:xfrm>
          <a:prstGeom prst="rect">
            <a:avLst/>
          </a:prstGeom>
        </p:spPr>
      </p:pic>
      <p:pic>
        <p:nvPicPr>
          <p:cNvPr id="5" name="mio-components_assets_1Bna_M1j7fpIpDbNOLR1d32fjB7kARjLE_textfields-anatomy-label-text-do" descr="mio-components_assets_1Bna_M1j7fpIpDbNOLR1d32fjB7kARjLE_textfields-anatomy-label-text-do">
            <a:hlinkClick r:id="" action="ppaction://media"/>
            <a:extLst>
              <a:ext uri="{FF2B5EF4-FFF2-40B4-BE49-F238E27FC236}">
                <a16:creationId xmlns:a16="http://schemas.microsoft.com/office/drawing/2014/main" id="{97E43DB1-5212-724F-B82F-43799A8A27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45937" y="1952833"/>
            <a:ext cx="7173152" cy="358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3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E892493-4C9E-3141-8F37-4A1469016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589" y="0"/>
            <a:ext cx="7519848" cy="639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468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2E73CE22-FEF4-4243-8115-6E76685F0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473" y="0"/>
            <a:ext cx="6390080" cy="643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71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4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7563D5F-3C40-474D-8956-1DF6C2938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1107" y="0"/>
            <a:ext cx="5922811" cy="6236413"/>
          </a:xfrm>
          <a:prstGeom prst="rect">
            <a:avLst/>
          </a:prstGeom>
        </p:spPr>
      </p:pic>
      <p:pic>
        <p:nvPicPr>
          <p:cNvPr id="5" name="mio-components_assets_1-aJCEgnpvxTuvtYshKU7BuVV4EdPatjE_textfields-anatomy-error" descr="mio-components_assets_1-aJCEgnpvxTuvtYshKU7BuVV4EdPatjE_textfields-anatomy-error">
            <a:hlinkClick r:id="" action="ppaction://media"/>
            <a:extLst>
              <a:ext uri="{FF2B5EF4-FFF2-40B4-BE49-F238E27FC236}">
                <a16:creationId xmlns:a16="http://schemas.microsoft.com/office/drawing/2014/main" id="{8D6A94F7-8536-9347-BF42-AB6ECCE00C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51323" y="1451516"/>
            <a:ext cx="5401129" cy="397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35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4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00EC40B-8D57-6941-A7B6-8DCAC273E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9521" y="0"/>
            <a:ext cx="7430522" cy="6277510"/>
          </a:xfrm>
          <a:prstGeom prst="rect">
            <a:avLst/>
          </a:prstGeom>
        </p:spPr>
      </p:pic>
      <p:pic>
        <p:nvPicPr>
          <p:cNvPr id="6" name="mio-components_assets_1-GWRVa0l4UaElWB9CLW6k35hmUpX09g8_textfields-anatomy-error-dont" descr="mio-components_assets_1-GWRVa0l4UaElWB9CLW6k35hmUpX09g8_textfields-anatomy-error-dont">
            <a:hlinkClick r:id="" action="ppaction://media"/>
            <a:extLst>
              <a:ext uri="{FF2B5EF4-FFF2-40B4-BE49-F238E27FC236}">
                <a16:creationId xmlns:a16="http://schemas.microsoft.com/office/drawing/2014/main" id="{9B876B6C-FBB2-E044-AE7F-6028FCA9B9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06956" y="203545"/>
            <a:ext cx="6985524" cy="514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5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F7DEBC-AD2D-0545-BC9B-2A8C430BA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182" y="71919"/>
            <a:ext cx="5234662" cy="63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655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295E837-E55A-1D4F-B3F8-AFB1947C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50" y="71919"/>
            <a:ext cx="7431724" cy="631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56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75A8553-750F-3348-92D2-FE197B2D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124" y="0"/>
            <a:ext cx="10243751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0620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0029465-883A-A940-B8CA-610285175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852" y="0"/>
            <a:ext cx="6719321" cy="643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98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715187-3101-2645-AAC6-D1E603C7F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50" y="69850"/>
            <a:ext cx="10579100" cy="6718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7FC092E-548D-FB4A-A285-123050A07D05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71510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6731F86-27D3-394E-A75A-00058649B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1871" y="0"/>
            <a:ext cx="9608258" cy="64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63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6019F2BE-0E70-5F45-8BA5-6909170C3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566" y="195209"/>
            <a:ext cx="6433894" cy="616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638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4C8F5D4-9E8A-394D-B5B5-8860F0B58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812800"/>
            <a:ext cx="108458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25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A picture containing timeline&#10;&#10;Description automatically generated">
            <a:extLst>
              <a:ext uri="{FF2B5EF4-FFF2-40B4-BE49-F238E27FC236}">
                <a16:creationId xmlns:a16="http://schemas.microsoft.com/office/drawing/2014/main" id="{24840349-871A-2647-A886-B50FD6B4C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" y="958850"/>
            <a:ext cx="119761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2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F6E4766-57AA-6D41-BA04-1DEDDB5C7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1644650"/>
            <a:ext cx="106172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526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DD8F25B-C6F9-7045-86C9-8D8938774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89000"/>
            <a:ext cx="10515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586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A243454-9A34-0049-AC6E-A647BBC00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87350"/>
            <a:ext cx="117094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49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C9D1BEE-1099-C149-B49D-244FDE58B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50" y="1555750"/>
            <a:ext cx="10452100" cy="3746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8E4712-2CB1-774E-9A02-425A5D76575F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27065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D66F01B-4CB2-A341-9510-A6401887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68"/>
            <a:ext cx="12192000" cy="681146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AFE982-5E65-EB4A-A077-344612B9C0A5}"/>
              </a:ext>
            </a:extLst>
          </p:cNvPr>
          <p:cNvSpPr/>
          <p:nvPr/>
        </p:nvSpPr>
        <p:spPr>
          <a:xfrm>
            <a:off x="185531" y="6520214"/>
            <a:ext cx="11820938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Trebuchet MS" panose="020B0703020202090204" pitchFamily="34" charset="0"/>
              </a:rPr>
              <a:t>FRIEDLAND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.,M, 2020. Stop using Material Design text fields! [viewed 15 November 2020]. Available from: 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https://www.matsuko.ca/blog/stop-using-material-design-text-fields/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sz="110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342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BBA6E8A-1C8D-3D44-8F01-ECE6BB05BB26}"/>
              </a:ext>
            </a:extLst>
          </p:cNvPr>
          <p:cNvSpPr/>
          <p:nvPr/>
        </p:nvSpPr>
        <p:spPr>
          <a:xfrm>
            <a:off x="185531" y="6520214"/>
            <a:ext cx="11820938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Trebuchet MS" panose="020B0703020202090204" pitchFamily="34" charset="0"/>
              </a:rPr>
              <a:t>FRIEDLAND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.,M, 2020. Stop using Material Design text fields! [viewed 15 November 2020]. Available from: 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https://www.matsuko.ca/blog/stop-using-material-design-text-fields/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sz="110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88C1A9D2-8046-4340-BA52-7CFB7DD12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1690" y="225287"/>
            <a:ext cx="8590535" cy="59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469AC1F-C873-F049-8AA7-1F723E279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0" y="63500"/>
            <a:ext cx="10490200" cy="6731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124358-926F-6B4E-B2BD-1B4385CD1AAD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0097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0171191-0244-4848-BE99-834B547E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28650"/>
            <a:ext cx="11582400" cy="5600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BC83BC-0777-8C4E-9553-B5897CCF719E}"/>
              </a:ext>
            </a:extLst>
          </p:cNvPr>
          <p:cNvSpPr/>
          <p:nvPr/>
        </p:nvSpPr>
        <p:spPr>
          <a:xfrm>
            <a:off x="185531" y="6520214"/>
            <a:ext cx="11820938" cy="4308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latin typeface="Trebuchet MS" panose="020B0703020202090204" pitchFamily="34" charset="0"/>
              </a:rPr>
              <a:t>FRIEDLAND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.,M, 2020. Stop using Material Design text fields! [viewed 15 November 2020]. Available from: 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https://www.matsuko.ca/blog/stop-using-material-design-text-fields/</a:t>
            </a:r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GB" sz="1100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sz="110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4226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595AC7-C1A3-684C-969D-14C9A9E0B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59" y="0"/>
            <a:ext cx="1165228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9012EB-10D0-0F4F-9BE8-9F4B2A141124}"/>
              </a:ext>
            </a:extLst>
          </p:cNvPr>
          <p:cNvSpPr/>
          <p:nvPr/>
        </p:nvSpPr>
        <p:spPr>
          <a:xfrm>
            <a:off x="169034" y="6539444"/>
            <a:ext cx="11926957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WEBAIM.ORG., 2020. 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WebAIM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: Creating Accessible Forms - General Form Accessibility [viewed 15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webaim.org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/techniques/forms</a:t>
            </a:r>
            <a:r>
              <a:rPr lang="en-GB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4873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E1BA8C-7179-D541-900F-2671A94184A8}"/>
              </a:ext>
            </a:extLst>
          </p:cNvPr>
          <p:cNvSpPr/>
          <p:nvPr/>
        </p:nvSpPr>
        <p:spPr>
          <a:xfrm>
            <a:off x="251790" y="6486436"/>
            <a:ext cx="117944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ANGULAR,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Angular Material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https://material.angular.io/components/form-field/examples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2A2325F-96DD-4F46-96CB-8C21C981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866" y="53008"/>
            <a:ext cx="10082282" cy="621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815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92AD7A-5B82-B349-A944-73E89C03088F}"/>
              </a:ext>
            </a:extLst>
          </p:cNvPr>
          <p:cNvSpPr/>
          <p:nvPr/>
        </p:nvSpPr>
        <p:spPr>
          <a:xfrm>
            <a:off x="304799" y="6396335"/>
            <a:ext cx="116884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MDBOOTSTRAP.COM., 2019. Material design form - Material Design for Bootstrap [viewed 15 November 2020]. </a:t>
            </a:r>
            <a:b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https://mdbootstrap.com/snippets/jquery/mdbootstrap/944378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2349AA-8048-1A41-9BA6-7DD7F30C7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060" y="0"/>
            <a:ext cx="10425931" cy="606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750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37CB4CB-5921-7B4B-AF0C-029E24DD6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50800"/>
            <a:ext cx="10388600" cy="6756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62255F-164B-5C41-A071-72CDC505BB1E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4966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C91CC3B-79E0-E840-9A48-13A0359156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007" y="0"/>
            <a:ext cx="8251985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869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1D15E12-4A9D-C44B-A335-A83193A70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296" y="0"/>
            <a:ext cx="6907407" cy="63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2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A4FA7C4-55F1-9645-A664-A90866984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066" y="71919"/>
            <a:ext cx="5623867" cy="638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32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9352D21-A368-D345-999F-A26D35E14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758" y="17326"/>
            <a:ext cx="8507509" cy="649175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5341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4F03F87-5987-7E4A-BBE2-940BB62D415C}"/>
              </a:ext>
            </a:extLst>
          </p:cNvPr>
          <p:cNvSpPr/>
          <p:nvPr/>
        </p:nvSpPr>
        <p:spPr>
          <a:xfrm>
            <a:off x="250557" y="6509082"/>
            <a:ext cx="117639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15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https://material.io/components/text-fields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5A754BF-EAA8-3A42-93BE-03395511B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685" y="17980"/>
            <a:ext cx="9139655" cy="636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057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SU_template_2020" id="{A5370062-BA9E-194F-8E58-3811970E6DF9}" vid="{21548FA0-9D80-374F-8C56-4F714AFA43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</TotalTime>
  <Words>867</Words>
  <Application>Microsoft Macintosh PowerPoint</Application>
  <PresentationFormat>Widescreen</PresentationFormat>
  <Paragraphs>37</Paragraphs>
  <Slides>33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Times New Roman</vt:lpstr>
      <vt:lpstr>Trebuchet MS</vt:lpstr>
      <vt:lpstr>Office Theme</vt:lpstr>
      <vt:lpstr>FORMS &amp; TEXT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FORMS</dc:title>
  <dc:creator>Martin Reid</dc:creator>
  <cp:lastModifiedBy>Martin Reid</cp:lastModifiedBy>
  <cp:revision>2</cp:revision>
  <dcterms:created xsi:type="dcterms:W3CDTF">2020-11-15T16:55:36Z</dcterms:created>
  <dcterms:modified xsi:type="dcterms:W3CDTF">2025-11-14T21:54:16Z</dcterms:modified>
</cp:coreProperties>
</file>